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56" r:id="rId2"/>
    <p:sldId id="283" r:id="rId3"/>
    <p:sldId id="282" r:id="rId4"/>
    <p:sldId id="286" r:id="rId5"/>
    <p:sldId id="284" r:id="rId6"/>
    <p:sldId id="257" r:id="rId7"/>
    <p:sldId id="258" r:id="rId8"/>
    <p:sldId id="259" r:id="rId9"/>
    <p:sldId id="260" r:id="rId10"/>
    <p:sldId id="277" r:id="rId11"/>
    <p:sldId id="261" r:id="rId12"/>
    <p:sldId id="278" r:id="rId13"/>
    <p:sldId id="279" r:id="rId14"/>
    <p:sldId id="262" r:id="rId15"/>
    <p:sldId id="263" r:id="rId16"/>
    <p:sldId id="264" r:id="rId17"/>
    <p:sldId id="265" r:id="rId18"/>
    <p:sldId id="275" r:id="rId19"/>
    <p:sldId id="280" r:id="rId20"/>
    <p:sldId id="266" r:id="rId21"/>
    <p:sldId id="272" r:id="rId22"/>
    <p:sldId id="273" r:id="rId23"/>
    <p:sldId id="267" r:id="rId24"/>
    <p:sldId id="274" r:id="rId25"/>
    <p:sldId id="268" r:id="rId26"/>
    <p:sldId id="269" r:id="rId27"/>
    <p:sldId id="270" r:id="rId28"/>
    <p:sldId id="271" r:id="rId29"/>
    <p:sldId id="276" r:id="rId30"/>
  </p:sldIdLst>
  <p:sldSz cx="9144000" cy="6858000" type="screen4x3"/>
  <p:notesSz cx="6858000" cy="9144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1" d="100"/>
          <a:sy n="51" d="100"/>
        </p:scale>
        <p:origin x="1354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7CC301F3-CB7B-222A-C1BC-80950243DC0A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3" name="Rectangle 3">
              <a:extLst>
                <a:ext uri="{FF2B5EF4-FFF2-40B4-BE49-F238E27FC236}">
                  <a16:creationId xmlns:a16="http://schemas.microsoft.com/office/drawing/2014/main" id="{7304B09A-C400-0D7A-3861-9EB422EC794C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0" y="0"/>
              <a:ext cx="2208" cy="4320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pt-BR" sz="2400">
                <a:latin typeface="Times New Roman" pitchFamily="18" charset="0"/>
              </a:endParaRPr>
            </a:p>
          </p:txBody>
        </p:sp>
        <p:sp>
          <p:nvSpPr>
            <p:cNvPr id="4" name="Rectangle 4">
              <a:extLst>
                <a:ext uri="{FF2B5EF4-FFF2-40B4-BE49-F238E27FC236}">
                  <a16:creationId xmlns:a16="http://schemas.microsoft.com/office/drawing/2014/main" id="{C8F7DCD6-EAFE-E14D-9DD9-48EA680882A5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081" y="1065"/>
              <a:ext cx="4679" cy="1596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 sz="2400">
                <a:latin typeface="Times New Roman" pitchFamily="18" charset="0"/>
              </a:endParaRPr>
            </a:p>
          </p:txBody>
        </p:sp>
        <p:grpSp>
          <p:nvGrpSpPr>
            <p:cNvPr id="5" name="Group 5">
              <a:extLst>
                <a:ext uri="{FF2B5EF4-FFF2-40B4-BE49-F238E27FC236}">
                  <a16:creationId xmlns:a16="http://schemas.microsoft.com/office/drawing/2014/main" id="{3C53EEB4-4F20-2BA2-093F-E5109340DBA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672"/>
              <a:ext cx="1806" cy="1989"/>
              <a:chOff x="0" y="672"/>
              <a:chExt cx="1806" cy="1989"/>
            </a:xfrm>
          </p:grpSpPr>
          <p:sp>
            <p:nvSpPr>
              <p:cNvPr id="6" name="Rectangle 6">
                <a:extLst>
                  <a:ext uri="{FF2B5EF4-FFF2-40B4-BE49-F238E27FC236}">
                    <a16:creationId xmlns:a16="http://schemas.microsoft.com/office/drawing/2014/main" id="{37B8B980-DFA8-DC89-7377-C20486396E19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361" y="2257"/>
                <a:ext cx="363" cy="404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pt-BR" sz="2400">
                  <a:latin typeface="Times New Roman" pitchFamily="18" charset="0"/>
                </a:endParaRPr>
              </a:p>
            </p:txBody>
          </p:sp>
          <p:sp>
            <p:nvSpPr>
              <p:cNvPr id="7" name="Rectangle 7">
                <a:extLst>
                  <a:ext uri="{FF2B5EF4-FFF2-40B4-BE49-F238E27FC236}">
                    <a16:creationId xmlns:a16="http://schemas.microsoft.com/office/drawing/2014/main" id="{85A1E336-19AA-56DE-0B43-815BAF31B7AA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1081" y="1065"/>
                <a:ext cx="362" cy="405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pt-BR" sz="2400">
                  <a:latin typeface="Times New Roman" pitchFamily="18" charset="0"/>
                </a:endParaRPr>
              </a:p>
            </p:txBody>
          </p:sp>
          <p:sp>
            <p:nvSpPr>
              <p:cNvPr id="8" name="Rectangle 8">
                <a:extLst>
                  <a:ext uri="{FF2B5EF4-FFF2-40B4-BE49-F238E27FC236}">
                    <a16:creationId xmlns:a16="http://schemas.microsoft.com/office/drawing/2014/main" id="{5D8516E5-0289-E7CF-957B-147A471DC2F1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1437" y="672"/>
                <a:ext cx="369" cy="400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pt-BR" sz="2400">
                  <a:latin typeface="Times New Roman" pitchFamily="18" charset="0"/>
                </a:endParaRPr>
              </a:p>
            </p:txBody>
          </p:sp>
          <p:sp>
            <p:nvSpPr>
              <p:cNvPr id="9" name="Rectangle 9">
                <a:extLst>
                  <a:ext uri="{FF2B5EF4-FFF2-40B4-BE49-F238E27FC236}">
                    <a16:creationId xmlns:a16="http://schemas.microsoft.com/office/drawing/2014/main" id="{C24241BB-7BE2-9942-B7D3-02376C0652B7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719" y="2257"/>
                <a:ext cx="368" cy="404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pt-BR" sz="2400">
                  <a:latin typeface="Times New Roman" pitchFamily="18" charset="0"/>
                </a:endParaRPr>
              </a:p>
            </p:txBody>
          </p:sp>
          <p:sp>
            <p:nvSpPr>
              <p:cNvPr id="10" name="Rectangle 10">
                <a:extLst>
                  <a:ext uri="{FF2B5EF4-FFF2-40B4-BE49-F238E27FC236}">
                    <a16:creationId xmlns:a16="http://schemas.microsoft.com/office/drawing/2014/main" id="{D783D68E-2CE8-F248-4233-9BFC28F92BC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1437" y="1065"/>
                <a:ext cx="369" cy="405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pt-BR" sz="2400">
                  <a:latin typeface="Times New Roman" pitchFamily="18" charset="0"/>
                </a:endParaRPr>
              </a:p>
            </p:txBody>
          </p:sp>
          <p:sp>
            <p:nvSpPr>
              <p:cNvPr id="11" name="Rectangle 11">
                <a:extLst>
                  <a:ext uri="{FF2B5EF4-FFF2-40B4-BE49-F238E27FC236}">
                    <a16:creationId xmlns:a16="http://schemas.microsoft.com/office/drawing/2014/main" id="{88A5C0F8-08FC-3A12-6B85-A2D410FDCFB8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719" y="1464"/>
                <a:ext cx="368" cy="399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pt-BR" sz="2400">
                  <a:latin typeface="Times New Roman" pitchFamily="18" charset="0"/>
                </a:endParaRPr>
              </a:p>
            </p:txBody>
          </p:sp>
          <p:sp>
            <p:nvSpPr>
              <p:cNvPr id="12" name="Rectangle 12">
                <a:extLst>
                  <a:ext uri="{FF2B5EF4-FFF2-40B4-BE49-F238E27FC236}">
                    <a16:creationId xmlns:a16="http://schemas.microsoft.com/office/drawing/2014/main" id="{5DEDD733-67A7-2972-5BFC-0B6E5C40916A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0" y="1464"/>
                <a:ext cx="367" cy="399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pt-BR" sz="2400">
                  <a:latin typeface="Times New Roman" pitchFamily="18" charset="0"/>
                </a:endParaRPr>
              </a:p>
            </p:txBody>
          </p:sp>
          <p:sp>
            <p:nvSpPr>
              <p:cNvPr id="13" name="Rectangle 13">
                <a:extLst>
                  <a:ext uri="{FF2B5EF4-FFF2-40B4-BE49-F238E27FC236}">
                    <a16:creationId xmlns:a16="http://schemas.microsoft.com/office/drawing/2014/main" id="{EF638EA4-8CB7-6977-331E-37F04D822184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1081" y="1464"/>
                <a:ext cx="362" cy="399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pt-BR" sz="2400">
                  <a:latin typeface="Times New Roman" pitchFamily="18" charset="0"/>
                </a:endParaRPr>
              </a:p>
            </p:txBody>
          </p:sp>
          <p:sp>
            <p:nvSpPr>
              <p:cNvPr id="14" name="Rectangle 14">
                <a:extLst>
                  <a:ext uri="{FF2B5EF4-FFF2-40B4-BE49-F238E27FC236}">
                    <a16:creationId xmlns:a16="http://schemas.microsoft.com/office/drawing/2014/main" id="{C463F12F-B56B-0DA8-ABAB-5417C5724647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361" y="1857"/>
                <a:ext cx="363" cy="406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pt-BR" sz="2400">
                  <a:latin typeface="Times New Roman" pitchFamily="18" charset="0"/>
                </a:endParaRPr>
              </a:p>
            </p:txBody>
          </p:sp>
          <p:sp>
            <p:nvSpPr>
              <p:cNvPr id="15" name="Rectangle 15">
                <a:extLst>
                  <a:ext uri="{FF2B5EF4-FFF2-40B4-BE49-F238E27FC236}">
                    <a16:creationId xmlns:a16="http://schemas.microsoft.com/office/drawing/2014/main" id="{B37CE642-5551-3B07-7152-6B433DF7EDDD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719" y="1857"/>
                <a:ext cx="368" cy="406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pt-BR" sz="2400">
                  <a:latin typeface="Times New Roman" pitchFamily="18" charset="0"/>
                </a:endParaRPr>
              </a:p>
            </p:txBody>
          </p:sp>
        </p:grpSp>
      </p:grpSp>
      <p:sp>
        <p:nvSpPr>
          <p:cNvPr id="6163" name="Rectangle 19"/>
          <p:cNvSpPr>
            <a:spLocks noGrp="1" noChangeArrowheads="1"/>
          </p:cNvSpPr>
          <p:nvPr>
            <p:ph type="ctrTitle"/>
          </p:nvPr>
        </p:nvSpPr>
        <p:spPr>
          <a:xfrm>
            <a:off x="2971800" y="1828800"/>
            <a:ext cx="6019800" cy="2209800"/>
          </a:xfrm>
        </p:spPr>
        <p:txBody>
          <a:bodyPr/>
          <a:lstStyle>
            <a:lvl1pPr>
              <a:defRPr sz="5000">
                <a:solidFill>
                  <a:srgbClr val="FFFFFF"/>
                </a:solidFill>
              </a:defRPr>
            </a:lvl1pPr>
          </a:lstStyle>
          <a:p>
            <a:r>
              <a:rPr lang="pt-BR"/>
              <a:t>Click to edit Master title style</a:t>
            </a:r>
          </a:p>
        </p:txBody>
      </p:sp>
      <p:sp>
        <p:nvSpPr>
          <p:cNvPr id="6164" name="Rectangle 20"/>
          <p:cNvSpPr>
            <a:spLocks noGrp="1" noChangeArrowheads="1"/>
          </p:cNvSpPr>
          <p:nvPr>
            <p:ph type="subTitle" idx="1"/>
          </p:nvPr>
        </p:nvSpPr>
        <p:spPr>
          <a:xfrm>
            <a:off x="2971800" y="4267200"/>
            <a:ext cx="6019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3400"/>
            </a:lvl1pPr>
          </a:lstStyle>
          <a:p>
            <a:r>
              <a:rPr lang="pt-BR"/>
              <a:t>Click to edit Master subtitle style</a:t>
            </a:r>
          </a:p>
        </p:txBody>
      </p:sp>
      <p:sp>
        <p:nvSpPr>
          <p:cNvPr id="16" name="Rectangle 16">
            <a:extLst>
              <a:ext uri="{FF2B5EF4-FFF2-40B4-BE49-F238E27FC236}">
                <a16:creationId xmlns:a16="http://schemas.microsoft.com/office/drawing/2014/main" id="{E5295FA3-5006-5B1B-4D14-C1AB0FFB2B0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7" name="Rectangle 17">
            <a:extLst>
              <a:ext uri="{FF2B5EF4-FFF2-40B4-BE49-F238E27FC236}">
                <a16:creationId xmlns:a16="http://schemas.microsoft.com/office/drawing/2014/main" id="{42C786F9-7D64-E8BE-7C43-12CBDC34F59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8" name="Rectangle 18">
            <a:extLst>
              <a:ext uri="{FF2B5EF4-FFF2-40B4-BE49-F238E27FC236}">
                <a16:creationId xmlns:a16="http://schemas.microsoft.com/office/drawing/2014/main" id="{99F981DC-1BD5-28C9-1E5F-198483DC3B9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58774A-847F-4C7F-890A-B6748BFCCC1C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5581012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ACF27309-9DFC-F5A4-1450-179614E35EE0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B0893460-6649-CBCD-6C06-EE98A01518F2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391E0FF-2D4E-4D6D-BE62-FF00A78F4775}" type="slidenum">
              <a:rPr lang="pt-BR" altLang="pt-BR"/>
              <a:pPr/>
              <a:t>‹nº›</a:t>
            </a:fld>
            <a:endParaRPr lang="pt-BR" altLang="pt-BR"/>
          </a:p>
        </p:txBody>
      </p:sp>
      <p:sp>
        <p:nvSpPr>
          <p:cNvPr id="6" name="Rectangle 16">
            <a:extLst>
              <a:ext uri="{FF2B5EF4-FFF2-40B4-BE49-F238E27FC236}">
                <a16:creationId xmlns:a16="http://schemas.microsoft.com/office/drawing/2014/main" id="{6FEE035F-4536-FA84-D54F-A4B23CD912BD}"/>
              </a:ext>
            </a:extLst>
          </p:cNvPr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802719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457200"/>
            <a:ext cx="2057400" cy="5410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457200"/>
            <a:ext cx="6019800" cy="541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9C210C74-A52F-FE4D-0C30-A5AC5587DF93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14941A99-858B-AA25-8020-BE5F13919A52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B7275D6-C89A-4A5E-8F4E-2FE19F63022C}" type="slidenum">
              <a:rPr lang="pt-BR" altLang="pt-BR"/>
              <a:pPr/>
              <a:t>‹nº›</a:t>
            </a:fld>
            <a:endParaRPr lang="pt-BR" altLang="pt-BR"/>
          </a:p>
        </p:txBody>
      </p:sp>
      <p:sp>
        <p:nvSpPr>
          <p:cNvPr id="6" name="Rectangle 16">
            <a:extLst>
              <a:ext uri="{FF2B5EF4-FFF2-40B4-BE49-F238E27FC236}">
                <a16:creationId xmlns:a16="http://schemas.microsoft.com/office/drawing/2014/main" id="{C694C9ED-3382-5AF2-EE77-D7C47B4A5FCA}"/>
              </a:ext>
            </a:extLst>
          </p:cNvPr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460220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6E75F2ED-6085-ECCF-D620-9F4B32A80BBA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8A9073C2-9507-1718-6A76-F5C5997DB87B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616458F-FBA0-4FBB-A90D-2E3F3EC93A7B}" type="slidenum">
              <a:rPr lang="pt-BR" altLang="pt-BR"/>
              <a:pPr/>
              <a:t>‹nº›</a:t>
            </a:fld>
            <a:endParaRPr lang="pt-BR" altLang="pt-BR"/>
          </a:p>
        </p:txBody>
      </p:sp>
      <p:sp>
        <p:nvSpPr>
          <p:cNvPr id="6" name="Rectangle 16">
            <a:extLst>
              <a:ext uri="{FF2B5EF4-FFF2-40B4-BE49-F238E27FC236}">
                <a16:creationId xmlns:a16="http://schemas.microsoft.com/office/drawing/2014/main" id="{8E3A761C-6703-9680-9501-0B4497C421C7}"/>
              </a:ext>
            </a:extLst>
          </p:cNvPr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657950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F2AAE3B3-1498-B53F-9145-4A6A9AEA22A4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1251836F-3F36-EDA1-5C25-5E055ABBB71E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98C0E23-81CF-4C8D-972F-3BBB569241D2}" type="slidenum">
              <a:rPr lang="pt-BR" altLang="pt-BR"/>
              <a:pPr/>
              <a:t>‹nº›</a:t>
            </a:fld>
            <a:endParaRPr lang="pt-BR" altLang="pt-BR"/>
          </a:p>
        </p:txBody>
      </p:sp>
      <p:sp>
        <p:nvSpPr>
          <p:cNvPr id="6" name="Rectangle 16">
            <a:extLst>
              <a:ext uri="{FF2B5EF4-FFF2-40B4-BE49-F238E27FC236}">
                <a16:creationId xmlns:a16="http://schemas.microsoft.com/office/drawing/2014/main" id="{5527F28B-CF09-F04E-1658-7845D2A15D46}"/>
              </a:ext>
            </a:extLst>
          </p:cNvPr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266254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F0893D89-89A9-E07E-5BFD-DEF23D059510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4FA1957F-C9B0-E82F-46AD-45AE7E228179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30EA2F0-4511-46FE-9DF9-42F4576E5787}" type="slidenum">
              <a:rPr lang="pt-BR" altLang="pt-BR"/>
              <a:pPr/>
              <a:t>‹nº›</a:t>
            </a:fld>
            <a:endParaRPr lang="pt-BR" altLang="pt-BR"/>
          </a:p>
        </p:txBody>
      </p:sp>
      <p:sp>
        <p:nvSpPr>
          <p:cNvPr id="7" name="Rectangle 16">
            <a:extLst>
              <a:ext uri="{FF2B5EF4-FFF2-40B4-BE49-F238E27FC236}">
                <a16:creationId xmlns:a16="http://schemas.microsoft.com/office/drawing/2014/main" id="{90371B26-A5A6-3E60-FAD8-BEFCDBABB464}"/>
              </a:ext>
            </a:extLst>
          </p:cNvPr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949160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5F232671-250B-25D4-360C-E54C64719FAE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B222D042-5C93-E1C6-5297-DC6CF48AC262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94A1E99-3CF2-47A5-8A1E-64318212CF98}" type="slidenum">
              <a:rPr lang="pt-BR" altLang="pt-BR"/>
              <a:pPr/>
              <a:t>‹nº›</a:t>
            </a:fld>
            <a:endParaRPr lang="pt-BR" altLang="pt-BR"/>
          </a:p>
        </p:txBody>
      </p:sp>
      <p:sp>
        <p:nvSpPr>
          <p:cNvPr id="9" name="Rectangle 16">
            <a:extLst>
              <a:ext uri="{FF2B5EF4-FFF2-40B4-BE49-F238E27FC236}">
                <a16:creationId xmlns:a16="http://schemas.microsoft.com/office/drawing/2014/main" id="{6564C8B2-6D01-AB0B-5024-289DAC80B44B}"/>
              </a:ext>
            </a:extLst>
          </p:cNvPr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147618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0AEBB20-EE09-A50A-F134-F2D4C560A6EC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6ED71E4-C21F-97B7-E965-FC6FFB9F618F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9B8E8A5-42A8-4F38-B99F-FC9ACBFCF46C}" type="slidenum">
              <a:rPr lang="pt-BR" altLang="pt-BR"/>
              <a:pPr/>
              <a:t>‹nº›</a:t>
            </a:fld>
            <a:endParaRPr lang="pt-BR" altLang="pt-BR"/>
          </a:p>
        </p:txBody>
      </p:sp>
      <p:sp>
        <p:nvSpPr>
          <p:cNvPr id="5" name="Rectangle 16">
            <a:extLst>
              <a:ext uri="{FF2B5EF4-FFF2-40B4-BE49-F238E27FC236}">
                <a16:creationId xmlns:a16="http://schemas.microsoft.com/office/drawing/2014/main" id="{DE293051-6535-E38D-1C0F-FD0BDACC66CF}"/>
              </a:ext>
            </a:extLst>
          </p:cNvPr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402936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F7FD2DF8-603C-84F3-C7BC-869E3B5DA8EA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BE3DBC9A-8EBE-CB99-0522-FB33A93B07F1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9711D7-E2AB-47C9-8003-1834928E0E25}" type="slidenum">
              <a:rPr lang="pt-BR" altLang="pt-BR"/>
              <a:pPr/>
              <a:t>‹nº›</a:t>
            </a:fld>
            <a:endParaRPr lang="pt-BR" altLang="pt-BR"/>
          </a:p>
        </p:txBody>
      </p:sp>
      <p:sp>
        <p:nvSpPr>
          <p:cNvPr id="4" name="Rectangle 16">
            <a:extLst>
              <a:ext uri="{FF2B5EF4-FFF2-40B4-BE49-F238E27FC236}">
                <a16:creationId xmlns:a16="http://schemas.microsoft.com/office/drawing/2014/main" id="{CD6474A6-3140-CCCD-48CF-31B17DEF3544}"/>
              </a:ext>
            </a:extLst>
          </p:cNvPr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338123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58FB9AA5-A708-E7C0-3414-6DEABEC2F01E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AB1BB084-0316-452D-255F-69A523E75BCD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717198B-E821-415A-9003-41E3DEE29E76}" type="slidenum">
              <a:rPr lang="pt-BR" altLang="pt-BR"/>
              <a:pPr/>
              <a:t>‹nº›</a:t>
            </a:fld>
            <a:endParaRPr lang="pt-BR" altLang="pt-BR"/>
          </a:p>
        </p:txBody>
      </p:sp>
      <p:sp>
        <p:nvSpPr>
          <p:cNvPr id="7" name="Rectangle 16">
            <a:extLst>
              <a:ext uri="{FF2B5EF4-FFF2-40B4-BE49-F238E27FC236}">
                <a16:creationId xmlns:a16="http://schemas.microsoft.com/office/drawing/2014/main" id="{5B287088-BBEF-2F8C-5500-C12D6A8A61B1}"/>
              </a:ext>
            </a:extLst>
          </p:cNvPr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716457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CA21E809-6E00-B3DD-FD20-3036CDA97C40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6BFFFB9B-F6CC-3C3A-04DC-3D0368021BD5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A27CC61-48AC-42E5-BEDB-2929872F4BE9}" type="slidenum">
              <a:rPr lang="pt-BR" altLang="pt-BR"/>
              <a:pPr/>
              <a:t>‹nº›</a:t>
            </a:fld>
            <a:endParaRPr lang="pt-BR" altLang="pt-BR"/>
          </a:p>
        </p:txBody>
      </p:sp>
      <p:sp>
        <p:nvSpPr>
          <p:cNvPr id="7" name="Rectangle 16">
            <a:extLst>
              <a:ext uri="{FF2B5EF4-FFF2-40B4-BE49-F238E27FC236}">
                <a16:creationId xmlns:a16="http://schemas.microsoft.com/office/drawing/2014/main" id="{B4FC9C66-1266-3FED-B27B-4CCCE2DE2012}"/>
              </a:ext>
            </a:extLst>
          </p:cNvPr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212808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4CC0B1A5-1532-D8F8-04E3-4357FCE96BA2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AC1B5EAB-B311-AA93-5C77-93702C413A2F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 Black" panose="020B0A04020102020204" pitchFamily="34" charset="0"/>
              </a:defRPr>
            </a:lvl1pPr>
          </a:lstStyle>
          <a:p>
            <a:fld id="{9C8DF533-22C2-4DFC-A13E-0820A8597615}" type="slidenum">
              <a:rPr lang="pt-BR" altLang="pt-BR"/>
              <a:pPr/>
              <a:t>‹nº›</a:t>
            </a:fld>
            <a:endParaRPr lang="pt-BR" altLang="pt-BR"/>
          </a:p>
        </p:txBody>
      </p:sp>
      <p:grpSp>
        <p:nvGrpSpPr>
          <p:cNvPr id="1028" name="Group 4">
            <a:extLst>
              <a:ext uri="{FF2B5EF4-FFF2-40B4-BE49-F238E27FC236}">
                <a16:creationId xmlns:a16="http://schemas.microsoft.com/office/drawing/2014/main" id="{37B3428C-6F15-E362-350A-64E7F44D3DFA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4000" cy="546100"/>
            <a:chOff x="0" y="0"/>
            <a:chExt cx="5760" cy="344"/>
          </a:xfrm>
        </p:grpSpPr>
        <p:sp>
          <p:nvSpPr>
            <p:cNvPr id="5125" name="Rectangle 5">
              <a:extLst>
                <a:ext uri="{FF2B5EF4-FFF2-40B4-BE49-F238E27FC236}">
                  <a16:creationId xmlns:a16="http://schemas.microsoft.com/office/drawing/2014/main" id="{F4B7B0AF-041E-9DEA-FBAE-C5CB136D35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0"/>
              <a:ext cx="180" cy="336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pt-BR" sz="2400">
                <a:latin typeface="Times New Roman" pitchFamily="18" charset="0"/>
              </a:endParaRPr>
            </a:p>
          </p:txBody>
        </p:sp>
        <p:sp>
          <p:nvSpPr>
            <p:cNvPr id="5126" name="Rectangle 6">
              <a:extLst>
                <a:ext uri="{FF2B5EF4-FFF2-40B4-BE49-F238E27FC236}">
                  <a16:creationId xmlns:a16="http://schemas.microsoft.com/office/drawing/2014/main" id="{B5BEF718-1DDF-85EA-0AEA-C487C8E6AE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0" y="85"/>
              <a:ext cx="5500" cy="1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 sz="2400">
                <a:latin typeface="Times New Roman" pitchFamily="18" charset="0"/>
              </a:endParaRPr>
            </a:p>
          </p:txBody>
        </p:sp>
        <p:sp>
          <p:nvSpPr>
            <p:cNvPr id="5127" name="Rectangle 7">
              <a:extLst>
                <a:ext uri="{FF2B5EF4-FFF2-40B4-BE49-F238E27FC236}">
                  <a16:creationId xmlns:a16="http://schemas.microsoft.com/office/drawing/2014/main" id="{0935CE76-F989-8D18-9988-069BA1CE8F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8" y="85"/>
              <a:ext cx="87" cy="89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chemeClr val="hlink"/>
                </a:solidFill>
                <a:latin typeface="Arial" charset="0"/>
              </a:endParaRPr>
            </a:p>
          </p:txBody>
        </p:sp>
        <p:sp>
          <p:nvSpPr>
            <p:cNvPr id="5128" name="Rectangle 8">
              <a:extLst>
                <a:ext uri="{FF2B5EF4-FFF2-40B4-BE49-F238E27FC236}">
                  <a16:creationId xmlns:a16="http://schemas.microsoft.com/office/drawing/2014/main" id="{1AFF382D-5597-BD56-39D7-81AE8DC935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5" y="0"/>
              <a:ext cx="88" cy="87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chemeClr val="hlink"/>
                </a:solidFill>
                <a:latin typeface="Arial" charset="0"/>
              </a:endParaRPr>
            </a:p>
          </p:txBody>
        </p:sp>
        <p:sp>
          <p:nvSpPr>
            <p:cNvPr id="5129" name="Rectangle 9">
              <a:extLst>
                <a:ext uri="{FF2B5EF4-FFF2-40B4-BE49-F238E27FC236}">
                  <a16:creationId xmlns:a16="http://schemas.microsoft.com/office/drawing/2014/main" id="{3B8F0578-8B5E-A182-8CC3-B7B3FA63FA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5" y="85"/>
              <a:ext cx="88" cy="89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chemeClr val="accent2"/>
                </a:solidFill>
                <a:latin typeface="Arial" charset="0"/>
              </a:endParaRPr>
            </a:p>
          </p:txBody>
        </p:sp>
        <p:sp>
          <p:nvSpPr>
            <p:cNvPr id="5130" name="Rectangle 10">
              <a:extLst>
                <a:ext uri="{FF2B5EF4-FFF2-40B4-BE49-F238E27FC236}">
                  <a16:creationId xmlns:a16="http://schemas.microsoft.com/office/drawing/2014/main" id="{C43C544E-DA88-D366-A5DF-27C855FED3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3" y="173"/>
              <a:ext cx="86" cy="87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chemeClr val="hlink"/>
                </a:solidFill>
                <a:latin typeface="Arial" charset="0"/>
              </a:endParaRPr>
            </a:p>
          </p:txBody>
        </p:sp>
        <p:sp>
          <p:nvSpPr>
            <p:cNvPr id="5131" name="Rectangle 11">
              <a:extLst>
                <a:ext uri="{FF2B5EF4-FFF2-40B4-BE49-F238E27FC236}">
                  <a16:creationId xmlns:a16="http://schemas.microsoft.com/office/drawing/2014/main" id="{0EC5014A-D936-DDB4-DDE4-0CFFAC7E01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" y="86"/>
              <a:ext cx="89" cy="87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 sz="2400">
                <a:latin typeface="Times New Roman" pitchFamily="18" charset="0"/>
              </a:endParaRPr>
            </a:p>
          </p:txBody>
        </p:sp>
        <p:sp>
          <p:nvSpPr>
            <p:cNvPr id="5132" name="Rectangle 12">
              <a:extLst>
                <a:ext uri="{FF2B5EF4-FFF2-40B4-BE49-F238E27FC236}">
                  <a16:creationId xmlns:a16="http://schemas.microsoft.com/office/drawing/2014/main" id="{E141019F-D46D-446C-D340-EA0D429E33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8" y="171"/>
              <a:ext cx="87" cy="87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chemeClr val="accent2"/>
                </a:solidFill>
                <a:latin typeface="Arial" charset="0"/>
              </a:endParaRPr>
            </a:p>
          </p:txBody>
        </p:sp>
        <p:sp>
          <p:nvSpPr>
            <p:cNvPr id="5133" name="Rectangle 13">
              <a:extLst>
                <a:ext uri="{FF2B5EF4-FFF2-40B4-BE49-F238E27FC236}">
                  <a16:creationId xmlns:a16="http://schemas.microsoft.com/office/drawing/2014/main" id="{BB13DF7B-14F0-B144-951D-50B2B1077C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3" y="258"/>
              <a:ext cx="86" cy="86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chemeClr val="accent2"/>
                </a:solidFill>
                <a:latin typeface="Arial" charset="0"/>
              </a:endParaRPr>
            </a:p>
          </p:txBody>
        </p:sp>
      </p:grpSp>
      <p:sp>
        <p:nvSpPr>
          <p:cNvPr id="1029" name="Rectangle 14">
            <a:extLst>
              <a:ext uri="{FF2B5EF4-FFF2-40B4-BE49-F238E27FC236}">
                <a16:creationId xmlns:a16="http://schemas.microsoft.com/office/drawing/2014/main" id="{2353AA6D-A0F2-1316-6E5A-80BFBB46018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57200"/>
            <a:ext cx="82296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Click to edit Master title style</a:t>
            </a:r>
          </a:p>
        </p:txBody>
      </p:sp>
      <p:sp>
        <p:nvSpPr>
          <p:cNvPr id="1030" name="Rectangle 15">
            <a:extLst>
              <a:ext uri="{FF2B5EF4-FFF2-40B4-BE49-F238E27FC236}">
                <a16:creationId xmlns:a16="http://schemas.microsoft.com/office/drawing/2014/main" id="{898EE611-4F9A-A1A6-6D72-5D4F3D2C65A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Click to edit Master text styles</a:t>
            </a:r>
          </a:p>
          <a:p>
            <a:pPr lvl="1"/>
            <a:r>
              <a:rPr lang="pt-BR" altLang="pt-BR"/>
              <a:t>Second level</a:t>
            </a:r>
          </a:p>
          <a:p>
            <a:pPr lvl="2"/>
            <a:r>
              <a:rPr lang="pt-BR" altLang="pt-BR"/>
              <a:t>Third level</a:t>
            </a:r>
          </a:p>
          <a:p>
            <a:pPr lvl="3"/>
            <a:r>
              <a:rPr lang="pt-BR" altLang="pt-BR"/>
              <a:t>Fourth level</a:t>
            </a:r>
          </a:p>
          <a:p>
            <a:pPr lvl="4"/>
            <a:r>
              <a:rPr lang="pt-BR" altLang="pt-BR"/>
              <a:t>Fifth level</a:t>
            </a:r>
          </a:p>
        </p:txBody>
      </p:sp>
      <p:sp>
        <p:nvSpPr>
          <p:cNvPr id="5136" name="Rectangle 16">
            <a:extLst>
              <a:ext uri="{FF2B5EF4-FFF2-40B4-BE49-F238E27FC236}">
                <a16:creationId xmlns:a16="http://schemas.microsoft.com/office/drawing/2014/main" id="{C59D35D5-F936-2D46-FEAF-E6BABCA0E5C2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anose="05000000000000000000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anose="05000000000000000000" pitchFamily="2" charset="2"/>
        <a:buChar char="¨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anose="05000000000000000000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¨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claudio\Documents\PARA%20GRAVAR%20DVDs\_ASTRONOMIA\Aulas%20em%20PowerPoint\anaximines.avi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6A5834B7-F9DE-773A-291A-8A66807A1C56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pt-BR" altLang="pt-BR"/>
              <a:t>A Extensão do Universo</a:t>
            </a: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58D788C4-DB1E-7754-CE15-F22C231DCFE6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pt-BR" altLang="pt-BR"/>
              <a:t>O tamanho de nossa insignificância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63734272-A375-700A-BAA8-A1AEB7DDD58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14400" y="0"/>
            <a:ext cx="8229600" cy="1371600"/>
          </a:xfrm>
        </p:spPr>
        <p:txBody>
          <a:bodyPr/>
          <a:lstStyle/>
          <a:p>
            <a:pPr eaLnBrk="1" hangingPunct="1"/>
            <a:r>
              <a:rPr lang="pt-BR" altLang="pt-BR"/>
              <a:t>Sírius</a:t>
            </a:r>
          </a:p>
        </p:txBody>
      </p:sp>
      <p:pic>
        <p:nvPicPr>
          <p:cNvPr id="12291" name="Picture 4" descr="280px-Sirius_A_and_B_Hubble_photo">
            <a:extLst>
              <a:ext uri="{FF2B5EF4-FFF2-40B4-BE49-F238E27FC236}">
                <a16:creationId xmlns:a16="http://schemas.microsoft.com/office/drawing/2014/main" id="{CA28DDFA-E829-2DFF-E895-7910F7E01A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1000" y="692150"/>
            <a:ext cx="3427413" cy="3744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2" name="Rectangle 5">
            <a:extLst>
              <a:ext uri="{FF2B5EF4-FFF2-40B4-BE49-F238E27FC236}">
                <a16:creationId xmlns:a16="http://schemas.microsoft.com/office/drawing/2014/main" id="{2B50BE1E-B6F8-FAE7-D322-C04EF81532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95900" y="4581525"/>
            <a:ext cx="38481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sz="1400" b="1"/>
              <a:t>Imagem fotográfica de Sirius A e B, hubble </a:t>
            </a:r>
          </a:p>
        </p:txBody>
      </p:sp>
      <p:sp>
        <p:nvSpPr>
          <p:cNvPr id="12293" name="Rectangle 6">
            <a:extLst>
              <a:ext uri="{FF2B5EF4-FFF2-40B4-BE49-F238E27FC236}">
                <a16:creationId xmlns:a16="http://schemas.microsoft.com/office/drawing/2014/main" id="{FD335C1D-F307-805A-D789-A5B31860D8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" y="1550988"/>
            <a:ext cx="4727575" cy="447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sz="2400" b="1"/>
              <a:t>Sírius </a:t>
            </a:r>
            <a:r>
              <a:rPr lang="pt-BR" altLang="pt-BR" sz="2400"/>
              <a:t>é a (alfa) da constelação Cão Maior (Grande Cão) é a estrela mais brilhante do céu. </a:t>
            </a:r>
          </a:p>
          <a:p>
            <a:pPr eaLnBrk="1" hangingPunct="1"/>
            <a:r>
              <a:rPr lang="pt-BR" altLang="pt-BR" sz="2400"/>
              <a:t>Os antigos egípcios possuíam como referência do inicio de um novo ano, a época em que </a:t>
            </a:r>
            <a:r>
              <a:rPr lang="pt-BR" altLang="pt-BR" sz="2400" b="1"/>
              <a:t>Sírius</a:t>
            </a:r>
            <a:r>
              <a:rPr lang="pt-BR" altLang="pt-BR" sz="2400"/>
              <a:t> surge no céu um pouco antes do Sol. </a:t>
            </a:r>
          </a:p>
          <a:p>
            <a:pPr eaLnBrk="1" hangingPunct="1"/>
            <a:r>
              <a:rPr lang="pt-BR" altLang="pt-BR" sz="2400"/>
              <a:t>Esta época corresponde, aproximadamente a setembro em nosso calendário, na presente época.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2CE3F230-5003-962D-7176-44FFB67DD05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14400" y="0"/>
            <a:ext cx="8229600" cy="1371600"/>
          </a:xfrm>
        </p:spPr>
        <p:txBody>
          <a:bodyPr/>
          <a:lstStyle/>
          <a:p>
            <a:pPr eaLnBrk="1" hangingPunct="1"/>
            <a:r>
              <a:rPr lang="pt-BR" altLang="pt-BR"/>
              <a:t>Estrelas um “pouco” maiores...</a:t>
            </a:r>
          </a:p>
        </p:txBody>
      </p:sp>
      <p:pic>
        <p:nvPicPr>
          <p:cNvPr id="13315" name="Picture 4" descr="Escala_0511">
            <a:extLst>
              <a:ext uri="{FF2B5EF4-FFF2-40B4-BE49-F238E27FC236}">
                <a16:creationId xmlns:a16="http://schemas.microsoft.com/office/drawing/2014/main" id="{54F337A1-80E3-4440-0083-41332A7E19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965200"/>
            <a:ext cx="8424863" cy="589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F248C02B-A04C-60A7-1277-19CAEABA81F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14400" y="0"/>
            <a:ext cx="8229600" cy="1371600"/>
          </a:xfrm>
        </p:spPr>
        <p:txBody>
          <a:bodyPr/>
          <a:lstStyle/>
          <a:p>
            <a:pPr eaLnBrk="1" hangingPunct="1"/>
            <a:r>
              <a:rPr lang="pt-BR" altLang="pt-BR"/>
              <a:t>Antares</a:t>
            </a:r>
          </a:p>
        </p:txBody>
      </p:sp>
      <p:sp>
        <p:nvSpPr>
          <p:cNvPr id="14339" name="Rectangle 4">
            <a:extLst>
              <a:ext uri="{FF2B5EF4-FFF2-40B4-BE49-F238E27FC236}">
                <a16:creationId xmlns:a16="http://schemas.microsoft.com/office/drawing/2014/main" id="{4D376FB4-4672-9E94-D9DE-EABCF1850C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737100"/>
            <a:ext cx="9144000" cy="192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sz="2000" b="1"/>
              <a:t>Os astrônomos a chamam de supergigante vermelha. </a:t>
            </a:r>
          </a:p>
          <a:p>
            <a:pPr eaLnBrk="1" hangingPunct="1"/>
            <a:r>
              <a:rPr lang="pt-BR" altLang="pt-BR" sz="2000" b="1"/>
              <a:t>Antares é mais de dez mil vezes mais luminosa que o Sol, mas está (sorte nossa!) 37 milhões de vezes mais longe, a 600 anos-luz daqui.</a:t>
            </a:r>
            <a:br>
              <a:rPr lang="pt-BR" altLang="pt-BR" sz="2000" b="1"/>
            </a:br>
            <a:r>
              <a:rPr lang="pt-BR" altLang="pt-BR" sz="2000" b="1"/>
              <a:t>Antares ocupa a posição 14 no ranking das estrelas mais brilhantes e sua fama vem desde a Antiguidade, quando era citada pelos egípcios, persas e árabes, entre outros povos. </a:t>
            </a:r>
          </a:p>
        </p:txBody>
      </p:sp>
      <p:pic>
        <p:nvPicPr>
          <p:cNvPr id="14340" name="Picture 5" descr="antares1">
            <a:extLst>
              <a:ext uri="{FF2B5EF4-FFF2-40B4-BE49-F238E27FC236}">
                <a16:creationId xmlns:a16="http://schemas.microsoft.com/office/drawing/2014/main" id="{F65B5402-FA1E-01AE-BF0C-734A6DBD76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1016000"/>
            <a:ext cx="5832475" cy="367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5A7F8AF9-14D3-1C36-CF88-C55A9F16CC9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14400" y="0"/>
            <a:ext cx="8229600" cy="1371600"/>
          </a:xfrm>
        </p:spPr>
        <p:txBody>
          <a:bodyPr/>
          <a:lstStyle/>
          <a:p>
            <a:pPr eaLnBrk="1" hangingPunct="1"/>
            <a:r>
              <a:rPr lang="pt-BR" altLang="pt-BR"/>
              <a:t>Betelgeuse</a:t>
            </a:r>
          </a:p>
        </p:txBody>
      </p:sp>
      <p:sp>
        <p:nvSpPr>
          <p:cNvPr id="31752" name="Rectangle 8">
            <a:extLst>
              <a:ext uri="{FF2B5EF4-FFF2-40B4-BE49-F238E27FC236}">
                <a16:creationId xmlns:a16="http://schemas.microsoft.com/office/drawing/2014/main" id="{874A1AEC-F533-0A8F-F30C-BECD78E2E4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562100"/>
            <a:ext cx="3851275" cy="483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>
              <a:buFontTx/>
              <a:buChar char="•"/>
              <a:defRPr/>
            </a:pPr>
            <a:r>
              <a:rPr lang="pt-BR" sz="2400">
                <a:latin typeface="Arial" charset="0"/>
              </a:rPr>
              <a:t>Betelgeuse é aproximadamente 14000 vezes mais brilhante do que o Sol </a:t>
            </a:r>
          </a:p>
          <a:p>
            <a:pPr algn="just">
              <a:buFontTx/>
              <a:buChar char="•"/>
              <a:defRPr/>
            </a:pPr>
            <a:r>
              <a:rPr lang="pt-BR" sz="2400">
                <a:latin typeface="Arial" charset="0"/>
              </a:rPr>
              <a:t>se Betelgeuse estivesse no centro do nosso Sistema Solar, substituindo o Sol, sua atmosfera mais externa se estenderia além da órbita de Júpiter</a:t>
            </a:r>
          </a:p>
          <a:p>
            <a:pPr algn="just">
              <a:buFontTx/>
              <a:buChar char="•"/>
              <a:defRPr/>
            </a:pPr>
            <a:r>
              <a:rPr lang="pt-BR" sz="2400">
                <a:latin typeface="Arial" charset="0"/>
              </a:rPr>
              <a:t>ela está a </a:t>
            </a:r>
            <a:r>
              <a:rPr lang="pt-BR" sz="240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520 anos-luz</a:t>
            </a:r>
            <a:r>
              <a:rPr lang="pt-BR" sz="2400">
                <a:latin typeface="Arial" charset="0"/>
              </a:rPr>
              <a:t> da Terra </a:t>
            </a:r>
          </a:p>
        </p:txBody>
      </p:sp>
      <p:pic>
        <p:nvPicPr>
          <p:cNvPr id="15364" name="Picture 11" descr="betelgeuse">
            <a:extLst>
              <a:ext uri="{FF2B5EF4-FFF2-40B4-BE49-F238E27FC236}">
                <a16:creationId xmlns:a16="http://schemas.microsoft.com/office/drawing/2014/main" id="{9206A05A-D04E-65D9-B07A-F91BAA3BFD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4300" y="908050"/>
            <a:ext cx="4759325" cy="561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29E18357-37C8-412C-3A5E-5694B5FA589A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algn="ctr" eaLnBrk="1" hangingPunct="1"/>
            <a:r>
              <a:rPr lang="pt-BR" altLang="pt-BR" sz="4600"/>
              <a:t>Viajando pelo Universo a partir da Terra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4655A11D-B6EC-4386-AD43-449C5833F06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14400" y="0"/>
            <a:ext cx="8229600" cy="1371600"/>
          </a:xfrm>
        </p:spPr>
        <p:txBody>
          <a:bodyPr/>
          <a:lstStyle/>
          <a:p>
            <a:pPr eaLnBrk="1" hangingPunct="1"/>
            <a:r>
              <a:rPr lang="pt-BR" altLang="pt-BR" sz="3200"/>
              <a:t>O Sol e estrelas num raio de 12,5 anos-luz</a:t>
            </a:r>
          </a:p>
        </p:txBody>
      </p:sp>
      <p:pic>
        <p:nvPicPr>
          <p:cNvPr id="17411" name="Picture 4" descr="01 - sol e arredores de 12 anos-luz">
            <a:extLst>
              <a:ext uri="{FF2B5EF4-FFF2-40B4-BE49-F238E27FC236}">
                <a16:creationId xmlns:a16="http://schemas.microsoft.com/office/drawing/2014/main" id="{FD1D1B13-3E03-BC3D-01C6-586E12D9A4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998538"/>
            <a:ext cx="7559675" cy="567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2" name="Text Box 5">
            <a:extLst>
              <a:ext uri="{FF2B5EF4-FFF2-40B4-BE49-F238E27FC236}">
                <a16:creationId xmlns:a16="http://schemas.microsoft.com/office/drawing/2014/main" id="{2A6FB0B6-3675-1347-877A-42F87FEB61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72225" y="5516563"/>
            <a:ext cx="1800225" cy="1049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pt-BR" sz="1400" b="1">
                <a:solidFill>
                  <a:schemeClr val="bg1"/>
                </a:solidFill>
              </a:rPr>
              <a:t>Número de estrelas dentro de 12,5 anos-luz = 32</a:t>
            </a:r>
          </a:p>
          <a:p>
            <a:pPr eaLnBrk="1" hangingPunct="1">
              <a:spcBef>
                <a:spcPct val="50000"/>
              </a:spcBef>
            </a:pPr>
            <a:endParaRPr lang="pt-BR" altLang="pt-BR" sz="140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1D0CEB29-26BE-8EEE-7297-CB25F702186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14400" y="0"/>
            <a:ext cx="8229600" cy="1196975"/>
          </a:xfrm>
        </p:spPr>
        <p:txBody>
          <a:bodyPr/>
          <a:lstStyle/>
          <a:p>
            <a:pPr eaLnBrk="1" hangingPunct="1"/>
            <a:r>
              <a:rPr lang="pt-BR" altLang="pt-BR" sz="3200"/>
              <a:t>Nossa vizinhaça – 250 anos-luz de raio</a:t>
            </a:r>
          </a:p>
        </p:txBody>
      </p:sp>
      <p:pic>
        <p:nvPicPr>
          <p:cNvPr id="18435" name="Picture 4" descr="02 - vizinhaca solar - 250 anos-luz">
            <a:extLst>
              <a:ext uri="{FF2B5EF4-FFF2-40B4-BE49-F238E27FC236}">
                <a16:creationId xmlns:a16="http://schemas.microsoft.com/office/drawing/2014/main" id="{3AC3CD89-EF5C-8E77-DC45-735A4CE901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849313"/>
            <a:ext cx="6408737" cy="6008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6" name="Text Box 5">
            <a:extLst>
              <a:ext uri="{FF2B5EF4-FFF2-40B4-BE49-F238E27FC236}">
                <a16:creationId xmlns:a16="http://schemas.microsoft.com/office/drawing/2014/main" id="{310716A0-6899-6068-7B91-D9432FF9E8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64163" y="5373688"/>
            <a:ext cx="1800225" cy="106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pt-BR" sz="1600" b="1">
                <a:solidFill>
                  <a:schemeClr val="bg1"/>
                </a:solidFill>
              </a:rPr>
              <a:t>Número de estrelas dentro de 250 anos-luz = 250 000 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1FEDD979-1C9B-EB0C-6011-0511FA83807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14400" y="0"/>
            <a:ext cx="8229600" cy="1125538"/>
          </a:xfrm>
        </p:spPr>
        <p:txBody>
          <a:bodyPr/>
          <a:lstStyle/>
          <a:p>
            <a:pPr eaLnBrk="1" hangingPunct="1"/>
            <a:r>
              <a:rPr lang="pt-BR" altLang="pt-BR" sz="3200"/>
              <a:t>O braço de Orion – raio de 5000 anos-luz</a:t>
            </a:r>
          </a:p>
        </p:txBody>
      </p:sp>
      <p:pic>
        <p:nvPicPr>
          <p:cNvPr id="19459" name="Picture 4" descr="03 - o braço de orion">
            <a:extLst>
              <a:ext uri="{FF2B5EF4-FFF2-40B4-BE49-F238E27FC236}">
                <a16:creationId xmlns:a16="http://schemas.microsoft.com/office/drawing/2014/main" id="{C56CFCB3-CAE8-BCA8-4690-0BA1EDFD67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836613"/>
            <a:ext cx="7777162" cy="583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0" name="Text Box 5">
            <a:extLst>
              <a:ext uri="{FF2B5EF4-FFF2-40B4-BE49-F238E27FC236}">
                <a16:creationId xmlns:a16="http://schemas.microsoft.com/office/drawing/2014/main" id="{5F5DD66C-DA3D-538A-3B35-C720BDBFD9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00788" y="5157788"/>
            <a:ext cx="1871662" cy="146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pt-BR" b="1">
                <a:solidFill>
                  <a:schemeClr val="bg1"/>
                </a:solidFill>
              </a:rPr>
              <a:t>Número de estrelas dentro de 5.000 anos-luz = 300 milhões 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4">
            <a:extLst>
              <a:ext uri="{FF2B5EF4-FFF2-40B4-BE49-F238E27FC236}">
                <a16:creationId xmlns:a16="http://schemas.microsoft.com/office/drawing/2014/main" id="{4C90D08C-177A-49EF-CC0F-AF8578E5D8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72225" y="5516563"/>
            <a:ext cx="1800225" cy="1049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pt-BR" sz="1400" b="1">
                <a:solidFill>
                  <a:schemeClr val="bg1"/>
                </a:solidFill>
              </a:rPr>
              <a:t>Número de estrelas dentro de 12,5 anos-luz = 32</a:t>
            </a:r>
          </a:p>
          <a:p>
            <a:pPr eaLnBrk="1" hangingPunct="1">
              <a:spcBef>
                <a:spcPct val="50000"/>
              </a:spcBef>
            </a:pPr>
            <a:endParaRPr lang="pt-BR" altLang="pt-BR" sz="1400">
              <a:solidFill>
                <a:schemeClr val="bg1"/>
              </a:solidFill>
            </a:endParaRPr>
          </a:p>
        </p:txBody>
      </p:sp>
      <p:pic>
        <p:nvPicPr>
          <p:cNvPr id="20483" name="Picture 5" descr="vl203">
            <a:extLst>
              <a:ext uri="{FF2B5EF4-FFF2-40B4-BE49-F238E27FC236}">
                <a16:creationId xmlns:a16="http://schemas.microsoft.com/office/drawing/2014/main" id="{85123D68-A9A5-EA0A-0CE1-320A774CF2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328613"/>
            <a:ext cx="7416800" cy="634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2">
            <a:extLst>
              <a:ext uri="{FF2B5EF4-FFF2-40B4-BE49-F238E27FC236}">
                <a16:creationId xmlns:a16="http://schemas.microsoft.com/office/drawing/2014/main" id="{8256E2CF-2656-92A7-149B-33CEC83951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72225" y="5516563"/>
            <a:ext cx="1800225" cy="1049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pt-BR" sz="1400" b="1">
                <a:solidFill>
                  <a:schemeClr val="bg1"/>
                </a:solidFill>
              </a:rPr>
              <a:t>Número de estrelas dentro de 12,5 anos-luz = 32</a:t>
            </a:r>
          </a:p>
          <a:p>
            <a:pPr eaLnBrk="1" hangingPunct="1">
              <a:spcBef>
                <a:spcPct val="50000"/>
              </a:spcBef>
            </a:pPr>
            <a:endParaRPr lang="pt-BR" altLang="pt-BR" sz="1400">
              <a:solidFill>
                <a:schemeClr val="bg1"/>
              </a:solidFill>
            </a:endParaRPr>
          </a:p>
        </p:txBody>
      </p:sp>
      <p:sp>
        <p:nvSpPr>
          <p:cNvPr id="21507" name="Rectangle 4">
            <a:extLst>
              <a:ext uri="{FF2B5EF4-FFF2-40B4-BE49-F238E27FC236}">
                <a16:creationId xmlns:a16="http://schemas.microsoft.com/office/drawing/2014/main" id="{BD1B0CA8-9459-56BC-81DC-9CE5A30DFC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825" y="4968875"/>
            <a:ext cx="8893175" cy="173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pt-BR" altLang="pt-BR" b="1"/>
              <a:t>O outro lado do braço menor da cruz é representado por delta-Crucis, uma estrela bem menos brilhante e que, por isso, recebe também o nome de Pálida.</a:t>
            </a:r>
          </a:p>
          <a:p>
            <a:pPr algn="ctr" eaLnBrk="1" hangingPunct="1"/>
            <a:r>
              <a:rPr lang="pt-BR" altLang="pt-BR" b="1"/>
              <a:t>Há, ainda, no Cruzeiro, além dessas 4 estrelas, uma quinta estrelinha, épsilon-Crucis, menos brilhante que a Pálida. Por não pertencer nem ao braço maior e nem ao braço menor da cruz, ela é carinhosamente chamada pelos brasileiros de "Intrometida". </a:t>
            </a:r>
          </a:p>
        </p:txBody>
      </p:sp>
      <p:pic>
        <p:nvPicPr>
          <p:cNvPr id="21508" name="Picture 5" descr="crux2">
            <a:extLst>
              <a:ext uri="{FF2B5EF4-FFF2-40B4-BE49-F238E27FC236}">
                <a16:creationId xmlns:a16="http://schemas.microsoft.com/office/drawing/2014/main" id="{AD8DD509-8FB6-EB18-A3FA-9365C56987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38" y="692150"/>
            <a:ext cx="5580062" cy="4046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4" name="Rectangle 6">
            <a:extLst>
              <a:ext uri="{FF2B5EF4-FFF2-40B4-BE49-F238E27FC236}">
                <a16:creationId xmlns:a16="http://schemas.microsoft.com/office/drawing/2014/main" id="{EC403733-D075-C835-E6AE-A6E1E40E76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620713"/>
            <a:ext cx="3455987" cy="421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pt-BR" b="1" i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Cruzeiro do Sul</a:t>
            </a:r>
          </a:p>
          <a:p>
            <a:pPr>
              <a:defRPr/>
            </a:pPr>
            <a:r>
              <a:rPr lang="pt-BR" b="1">
                <a:latin typeface="Arial" charset="0"/>
              </a:rPr>
              <a:t>A mais brilhante delas, alfa-Crucis, é a mais próxima do Pólo Celeste Sul.</a:t>
            </a:r>
          </a:p>
          <a:p>
            <a:pPr>
              <a:defRPr/>
            </a:pPr>
            <a:r>
              <a:rPr lang="pt-BR" b="1">
                <a:latin typeface="Arial" charset="0"/>
              </a:rPr>
              <a:t>A segunda em brilho é beta-Crucis, também chamada Becrux e Mimosa</a:t>
            </a:r>
          </a:p>
          <a:p>
            <a:pPr>
              <a:defRPr/>
            </a:pPr>
            <a:r>
              <a:rPr lang="pt-BR" b="1">
                <a:latin typeface="Arial" charset="0"/>
              </a:rPr>
              <a:t>A parte de cima do braço maior da cruz é representada por gama-Crucis, também chamada Gacrux, uma estrela de cor ligeiramente avermelhada e que, por isso, recebe também o nome de Rubídea.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>
            <a:extLst>
              <a:ext uri="{FF2B5EF4-FFF2-40B4-BE49-F238E27FC236}">
                <a16:creationId xmlns:a16="http://schemas.microsoft.com/office/drawing/2014/main" id="{766ECD16-096E-2268-6B4D-9670B74FF8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pt-BR"/>
              <a:t>Concepções antigas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26AD52A-CCE9-3BF7-7847-4C37D15202EF}"/>
              </a:ext>
            </a:extLst>
          </p:cNvPr>
          <p:cNvSpPr/>
          <p:nvPr/>
        </p:nvSpPr>
        <p:spPr>
          <a:xfrm>
            <a:off x="357188" y="1500188"/>
            <a:ext cx="8501062" cy="13843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pt-BR" sz="1400" b="1" dirty="0">
                <a:latin typeface="Arial" charset="0"/>
              </a:rPr>
              <a:t>Para </a:t>
            </a:r>
            <a:r>
              <a:rPr lang="pt-BR" sz="1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Homero</a:t>
            </a:r>
            <a:r>
              <a:rPr lang="pt-BR" sz="1400" b="1" dirty="0">
                <a:latin typeface="Arial" charset="0"/>
              </a:rPr>
              <a:t> o lugar de todo o mal, Tártaros, está localizado no "lado de baixo" da Terra. Esta localização teve um profundo impacto sobre o conceito grego de firmamento: Hades não era iluminado pelo Sol e, por conseguinte, tanto o Sol como os outros corpos celestes deveriam se esconder somente até o nível do Oceano. O Oceano é o rio que circunda a borda da Terra. É do Oceano que o Sol também se levanta para brilhar durante o dia. O que os gregos não explicavam é como o Sol retorna à margem oriental do Oceano todos os dias! </a:t>
            </a:r>
          </a:p>
        </p:txBody>
      </p:sp>
      <p:pic>
        <p:nvPicPr>
          <p:cNvPr id="6" name="5 Imagen" descr="terra.jpg">
            <a:extLst>
              <a:ext uri="{FF2B5EF4-FFF2-40B4-BE49-F238E27FC236}">
                <a16:creationId xmlns:a16="http://schemas.microsoft.com/office/drawing/2014/main" id="{12EF5637-84E6-CCF6-9ADD-DC173D7A34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75" y="2900363"/>
            <a:ext cx="6578600" cy="3957637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056EE598-F350-29FE-DE4D-81E8D7C41A9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14400" y="0"/>
            <a:ext cx="8229600" cy="1371600"/>
          </a:xfrm>
        </p:spPr>
        <p:txBody>
          <a:bodyPr/>
          <a:lstStyle/>
          <a:p>
            <a:pPr eaLnBrk="1" hangingPunct="1"/>
            <a:r>
              <a:rPr lang="pt-BR" altLang="pt-BR" sz="3200"/>
              <a:t>A Via-Láctea</a:t>
            </a:r>
          </a:p>
        </p:txBody>
      </p:sp>
      <p:pic>
        <p:nvPicPr>
          <p:cNvPr id="22531" name="Picture 4" descr="04 - via lactea">
            <a:extLst>
              <a:ext uri="{FF2B5EF4-FFF2-40B4-BE49-F238E27FC236}">
                <a16:creationId xmlns:a16="http://schemas.microsoft.com/office/drawing/2014/main" id="{53A453E1-516E-1383-76FC-2981F31F5E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971550"/>
            <a:ext cx="7777163" cy="583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4" descr="milkyway">
            <a:extLst>
              <a:ext uri="{FF2B5EF4-FFF2-40B4-BE49-F238E27FC236}">
                <a16:creationId xmlns:a16="http://schemas.microsoft.com/office/drawing/2014/main" id="{A6574059-7EDF-4B00-00AB-D0A4EA070C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485775"/>
            <a:ext cx="8351837" cy="626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3" descr="vl201">
            <a:extLst>
              <a:ext uri="{FF2B5EF4-FFF2-40B4-BE49-F238E27FC236}">
                <a16:creationId xmlns:a16="http://schemas.microsoft.com/office/drawing/2014/main" id="{5C9FAC9E-F009-5F19-F0C6-F30B02731B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425450"/>
            <a:ext cx="8208962" cy="6342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:a16="http://schemas.microsoft.com/office/drawing/2014/main" id="{4ADE0B4D-E842-0984-5E57-3266F527F52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14400" y="0"/>
            <a:ext cx="8229600" cy="1371600"/>
          </a:xfrm>
        </p:spPr>
        <p:txBody>
          <a:bodyPr/>
          <a:lstStyle/>
          <a:p>
            <a:pPr eaLnBrk="1" hangingPunct="1"/>
            <a:r>
              <a:rPr lang="pt-BR" altLang="pt-BR" sz="3200"/>
              <a:t>As gáláxias satélites</a:t>
            </a:r>
          </a:p>
        </p:txBody>
      </p:sp>
      <p:pic>
        <p:nvPicPr>
          <p:cNvPr id="25603" name="Picture 4" descr="05 - galaxias satelites">
            <a:extLst>
              <a:ext uri="{FF2B5EF4-FFF2-40B4-BE49-F238E27FC236}">
                <a16:creationId xmlns:a16="http://schemas.microsoft.com/office/drawing/2014/main" id="{91DFEDDB-7B12-5593-F733-0A4891A536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981075"/>
            <a:ext cx="7561263" cy="567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4" descr="vl208">
            <a:extLst>
              <a:ext uri="{FF2B5EF4-FFF2-40B4-BE49-F238E27FC236}">
                <a16:creationId xmlns:a16="http://schemas.microsoft.com/office/drawing/2014/main" id="{2DB2C1E1-3232-581E-D5C6-080CA40471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836613"/>
            <a:ext cx="7343775" cy="539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>
            <a:extLst>
              <a:ext uri="{FF2B5EF4-FFF2-40B4-BE49-F238E27FC236}">
                <a16:creationId xmlns:a16="http://schemas.microsoft.com/office/drawing/2014/main" id="{F69AE00C-A257-1DE5-AFF8-EC4C6DEA1B2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14400" y="0"/>
            <a:ext cx="8229600" cy="1371600"/>
          </a:xfrm>
        </p:spPr>
        <p:txBody>
          <a:bodyPr/>
          <a:lstStyle/>
          <a:p>
            <a:pPr eaLnBrk="1" hangingPunct="1"/>
            <a:r>
              <a:rPr lang="pt-BR" altLang="pt-BR" sz="3200"/>
              <a:t>O grupo local</a:t>
            </a:r>
          </a:p>
        </p:txBody>
      </p:sp>
      <p:pic>
        <p:nvPicPr>
          <p:cNvPr id="27651" name="Picture 4" descr="06 - grupo local">
            <a:extLst>
              <a:ext uri="{FF2B5EF4-FFF2-40B4-BE49-F238E27FC236}">
                <a16:creationId xmlns:a16="http://schemas.microsoft.com/office/drawing/2014/main" id="{F512416B-4447-E949-D0C1-7FD05C1B7F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1077913"/>
            <a:ext cx="7705725" cy="578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>
            <a:extLst>
              <a:ext uri="{FF2B5EF4-FFF2-40B4-BE49-F238E27FC236}">
                <a16:creationId xmlns:a16="http://schemas.microsoft.com/office/drawing/2014/main" id="{30704BD4-E998-C18A-50DF-B8A57BA702D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14400" y="0"/>
            <a:ext cx="8229600" cy="1371600"/>
          </a:xfrm>
        </p:spPr>
        <p:txBody>
          <a:bodyPr/>
          <a:lstStyle/>
          <a:p>
            <a:pPr eaLnBrk="1" hangingPunct="1"/>
            <a:r>
              <a:rPr lang="pt-BR" altLang="pt-BR" sz="3200"/>
              <a:t>O superaglomerado de Virgem</a:t>
            </a:r>
          </a:p>
        </p:txBody>
      </p:sp>
      <p:pic>
        <p:nvPicPr>
          <p:cNvPr id="28675" name="Picture 4" descr="07 - superaglomerado de virgem">
            <a:extLst>
              <a:ext uri="{FF2B5EF4-FFF2-40B4-BE49-F238E27FC236}">
                <a16:creationId xmlns:a16="http://schemas.microsoft.com/office/drawing/2014/main" id="{98C095BD-5D94-5932-8D86-6764E2DC93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1052513"/>
            <a:ext cx="7488238" cy="561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>
            <a:extLst>
              <a:ext uri="{FF2B5EF4-FFF2-40B4-BE49-F238E27FC236}">
                <a16:creationId xmlns:a16="http://schemas.microsoft.com/office/drawing/2014/main" id="{1C2B57A8-869F-FA1D-E54E-5389EEE9F98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14400" y="0"/>
            <a:ext cx="8229600" cy="1371600"/>
          </a:xfrm>
        </p:spPr>
        <p:txBody>
          <a:bodyPr/>
          <a:lstStyle/>
          <a:p>
            <a:pPr eaLnBrk="1" hangingPunct="1"/>
            <a:r>
              <a:rPr lang="pt-BR" altLang="pt-BR" sz="3200"/>
              <a:t>Os superaglomerados</a:t>
            </a:r>
          </a:p>
        </p:txBody>
      </p:sp>
      <p:pic>
        <p:nvPicPr>
          <p:cNvPr id="29699" name="Picture 4" descr="08 - superaglomerados">
            <a:extLst>
              <a:ext uri="{FF2B5EF4-FFF2-40B4-BE49-F238E27FC236}">
                <a16:creationId xmlns:a16="http://schemas.microsoft.com/office/drawing/2014/main" id="{4FA968CD-3F99-004A-A4F4-83330A3540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908050"/>
            <a:ext cx="6337300" cy="5942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>
            <a:extLst>
              <a:ext uri="{FF2B5EF4-FFF2-40B4-BE49-F238E27FC236}">
                <a16:creationId xmlns:a16="http://schemas.microsoft.com/office/drawing/2014/main" id="{67419266-1CB6-195F-2E18-F70882963FD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14400" y="0"/>
            <a:ext cx="8229600" cy="1371600"/>
          </a:xfrm>
        </p:spPr>
        <p:txBody>
          <a:bodyPr/>
          <a:lstStyle/>
          <a:p>
            <a:pPr eaLnBrk="1" hangingPunct="1"/>
            <a:r>
              <a:rPr lang="pt-BR" altLang="pt-BR" sz="3200"/>
              <a:t>O Universos visível</a:t>
            </a:r>
          </a:p>
        </p:txBody>
      </p:sp>
      <p:pic>
        <p:nvPicPr>
          <p:cNvPr id="30723" name="Picture 4" descr="09 - universo visível">
            <a:extLst>
              <a:ext uri="{FF2B5EF4-FFF2-40B4-BE49-F238E27FC236}">
                <a16:creationId xmlns:a16="http://schemas.microsoft.com/office/drawing/2014/main" id="{BFC2CD8D-053E-8BF3-A88B-CFCFCF95B4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908050"/>
            <a:ext cx="6264275" cy="587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6" name="Rectangle 4">
            <a:extLst>
              <a:ext uri="{FF2B5EF4-FFF2-40B4-BE49-F238E27FC236}">
                <a16:creationId xmlns:a16="http://schemas.microsoft.com/office/drawing/2014/main" id="{EABDF513-49DD-F423-51B4-DA0CF04280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76825" y="692150"/>
            <a:ext cx="4067175" cy="5976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r>
              <a:rPr lang="pt-BR" sz="2100">
                <a:latin typeface="Arial" charset="0"/>
              </a:rPr>
              <a:t>Pesquisadores americanos divulgaram estimativa sobre a extensão do Universo. O número é realmente astronômico: </a:t>
            </a:r>
            <a:r>
              <a:rPr lang="pt-BR" sz="210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156 bilhões de anos-luz</a:t>
            </a:r>
            <a:r>
              <a:rPr lang="pt-BR" sz="2100">
                <a:latin typeface="Arial" charset="0"/>
              </a:rPr>
              <a:t>. </a:t>
            </a:r>
          </a:p>
          <a:p>
            <a:pPr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endParaRPr lang="pt-BR" sz="2100">
              <a:latin typeface="Arial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r>
              <a:rPr lang="pt-BR" sz="2100">
                <a:latin typeface="Arial" charset="0"/>
              </a:rPr>
              <a:t>Os cálculos foram feitos com base em observações realizadas por satélite da chamada Radiação Cósmica de Fundo, que surgiu apenas 300 mil anos após o Big Bang (veja ao fundo uma foto mostrando a distribuição dessa radiação).</a:t>
            </a:r>
          </a:p>
          <a:p>
            <a:pPr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endParaRPr lang="pt-BR" sz="2100">
              <a:latin typeface="Arial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r>
              <a:rPr lang="pt-BR" sz="2100">
                <a:latin typeface="Arial" charset="0"/>
              </a:rPr>
              <a:t>É interessante notar que essa estimativa ultrapassa em muito o valor aceito hoje para a idade do Cosmo, que seria de 13,7 bilhões de anos. </a:t>
            </a:r>
          </a:p>
        </p:txBody>
      </p:sp>
      <p:pic>
        <p:nvPicPr>
          <p:cNvPr id="31747" name="Picture 5" descr="cosmos_2 tamanho do universo">
            <a:extLst>
              <a:ext uri="{FF2B5EF4-FFF2-40B4-BE49-F238E27FC236}">
                <a16:creationId xmlns:a16="http://schemas.microsoft.com/office/drawing/2014/main" id="{46BC20D2-4590-2495-3E4C-A013BAD871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25538"/>
            <a:ext cx="5040313" cy="4697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>
            <a:extLst>
              <a:ext uri="{FF2B5EF4-FFF2-40B4-BE49-F238E27FC236}">
                <a16:creationId xmlns:a16="http://schemas.microsoft.com/office/drawing/2014/main" id="{0EF5CEC2-6075-8AC4-0B16-3AB7DAD266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pt-BR"/>
              <a:t>Concepções antigas</a:t>
            </a:r>
          </a:p>
        </p:txBody>
      </p:sp>
      <p:pic>
        <p:nvPicPr>
          <p:cNvPr id="4" name="anaximines.avi">
            <a:hlinkClick r:id="" action="ppaction://media"/>
            <a:extLst>
              <a:ext uri="{FF2B5EF4-FFF2-40B4-BE49-F238E27FC236}">
                <a16:creationId xmlns:a16="http://schemas.microsoft.com/office/drawing/2014/main" id="{9BEF0452-C557-9EBE-5218-F89CCB3AF1DC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625" y="1643063"/>
            <a:ext cx="60960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>
            <a:extLst>
              <a:ext uri="{FF2B5EF4-FFF2-40B4-BE49-F238E27FC236}">
                <a16:creationId xmlns:a16="http://schemas.microsoft.com/office/drawing/2014/main" id="{A6C13190-644B-501E-54BB-6B1F8C46C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14313"/>
            <a:ext cx="8229600" cy="1371600"/>
          </a:xfrm>
        </p:spPr>
        <p:txBody>
          <a:bodyPr/>
          <a:lstStyle/>
          <a:p>
            <a:r>
              <a:rPr lang="pt-BR" altLang="pt-BR"/>
              <a:t>Concepções </a:t>
            </a:r>
            <a:br>
              <a:rPr lang="pt-BR" altLang="pt-BR"/>
            </a:br>
            <a:r>
              <a:rPr lang="pt-BR" altLang="pt-BR"/>
              <a:t>antigas</a:t>
            </a:r>
          </a:p>
        </p:txBody>
      </p:sp>
      <p:pic>
        <p:nvPicPr>
          <p:cNvPr id="6147" name="Picture 4" descr="cosmosnurema">
            <a:extLst>
              <a:ext uri="{FF2B5EF4-FFF2-40B4-BE49-F238E27FC236}">
                <a16:creationId xmlns:a16="http://schemas.microsoft.com/office/drawing/2014/main" id="{C577654F-CE5C-E5A1-D4C7-075FE4893C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3313" y="357188"/>
            <a:ext cx="5310187" cy="649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>
            <a:extLst>
              <a:ext uri="{FF2B5EF4-FFF2-40B4-BE49-F238E27FC236}">
                <a16:creationId xmlns:a16="http://schemas.microsoft.com/office/drawing/2014/main" id="{75AC613F-2DE6-9D5D-BD48-0DC3EED91E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pt-BR"/>
              <a:t>Concepção moderna</a:t>
            </a:r>
          </a:p>
        </p:txBody>
      </p:sp>
      <p:sp>
        <p:nvSpPr>
          <p:cNvPr id="7171" name="AutoShape 2" descr="http://3.bp.blogspot.com/__DiYpo4enBE/SfvLgyNyO-I/AAAAAAAABRs/9NDPFDRu6-M/s400/sistema_solar.jpg">
            <a:extLst>
              <a:ext uri="{FF2B5EF4-FFF2-40B4-BE49-F238E27FC236}">
                <a16:creationId xmlns:a16="http://schemas.microsoft.com/office/drawing/2014/main" id="{4C215770-02BB-86B4-558E-B87C3CA8B18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7172" name="AutoShape 4" descr="http://3.bp.blogspot.com/__DiYpo4enBE/SfvLgyNyO-I/AAAAAAAABRs/9NDPFDRu6-M/s400/sistema_solar.jpg">
            <a:extLst>
              <a:ext uri="{FF2B5EF4-FFF2-40B4-BE49-F238E27FC236}">
                <a16:creationId xmlns:a16="http://schemas.microsoft.com/office/drawing/2014/main" id="{16277638-C1DB-70F1-CC43-342F22AA1CC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pt-BR" altLang="pt-BR"/>
          </a:p>
        </p:txBody>
      </p:sp>
      <p:pic>
        <p:nvPicPr>
          <p:cNvPr id="7173" name="Picture 5" descr="astronomi3.jpg">
            <a:extLst>
              <a:ext uri="{FF2B5EF4-FFF2-40B4-BE49-F238E27FC236}">
                <a16:creationId xmlns:a16="http://schemas.microsoft.com/office/drawing/2014/main" id="{2B0125C4-1B7E-001D-4CE9-6747656B03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75" y="1571625"/>
            <a:ext cx="6286500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A28E92FD-8B2B-A8D2-6F9B-05C55671699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14400" y="0"/>
            <a:ext cx="8229600" cy="1371600"/>
          </a:xfrm>
        </p:spPr>
        <p:txBody>
          <a:bodyPr/>
          <a:lstStyle/>
          <a:p>
            <a:pPr eaLnBrk="1" hangingPunct="1"/>
            <a:r>
              <a:rPr lang="pt-BR" altLang="pt-BR" sz="3600"/>
              <a:t>Os planetas rochosos do Sistema Solar</a:t>
            </a:r>
          </a:p>
        </p:txBody>
      </p:sp>
      <p:pic>
        <p:nvPicPr>
          <p:cNvPr id="8195" name="Picture 4" descr="Escala_0111">
            <a:extLst>
              <a:ext uri="{FF2B5EF4-FFF2-40B4-BE49-F238E27FC236}">
                <a16:creationId xmlns:a16="http://schemas.microsoft.com/office/drawing/2014/main" id="{9E9A689A-EFF1-2BAF-FEBC-B0AEE4EB8D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41438"/>
            <a:ext cx="9144000" cy="514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F7C3CDA0-57C8-8324-CB4E-7A81DCB901B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14400" y="0"/>
            <a:ext cx="8229600" cy="1371600"/>
          </a:xfrm>
        </p:spPr>
        <p:txBody>
          <a:bodyPr/>
          <a:lstStyle/>
          <a:p>
            <a:pPr eaLnBrk="1" hangingPunct="1"/>
            <a:r>
              <a:rPr lang="pt-BR" altLang="pt-BR"/>
              <a:t>Os gigantes gasosos</a:t>
            </a:r>
            <a:endParaRPr lang="pt-BR" altLang="pt-BR" sz="2000"/>
          </a:p>
        </p:txBody>
      </p:sp>
      <p:pic>
        <p:nvPicPr>
          <p:cNvPr id="9219" name="Picture 4" descr="Escala_0211">
            <a:extLst>
              <a:ext uri="{FF2B5EF4-FFF2-40B4-BE49-F238E27FC236}">
                <a16:creationId xmlns:a16="http://schemas.microsoft.com/office/drawing/2014/main" id="{6DC7D05D-DC8B-7B2B-4AC6-9513BB46A5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41438"/>
            <a:ext cx="9144000" cy="513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66CB662D-7A5B-39F6-A8C3-8A60291B4E8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14400" y="0"/>
            <a:ext cx="8229600" cy="1371600"/>
          </a:xfrm>
        </p:spPr>
        <p:txBody>
          <a:bodyPr/>
          <a:lstStyle/>
          <a:p>
            <a:pPr eaLnBrk="1" hangingPunct="1"/>
            <a:r>
              <a:rPr lang="pt-BR" altLang="pt-BR"/>
              <a:t>O Sistema solar</a:t>
            </a:r>
          </a:p>
        </p:txBody>
      </p:sp>
      <p:pic>
        <p:nvPicPr>
          <p:cNvPr id="10243" name="Picture 4" descr="Escala_0311">
            <a:extLst>
              <a:ext uri="{FF2B5EF4-FFF2-40B4-BE49-F238E27FC236}">
                <a16:creationId xmlns:a16="http://schemas.microsoft.com/office/drawing/2014/main" id="{AE08A515-92AE-B6DA-38B3-948EB14765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41438"/>
            <a:ext cx="9144000" cy="512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E75D8227-AE45-4025-524B-701A9277CFA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14400" y="0"/>
            <a:ext cx="8229600" cy="1371600"/>
          </a:xfrm>
        </p:spPr>
        <p:txBody>
          <a:bodyPr/>
          <a:lstStyle/>
          <a:p>
            <a:pPr eaLnBrk="1" hangingPunct="1"/>
            <a:r>
              <a:rPr lang="pt-BR" altLang="pt-BR"/>
              <a:t>Outras estrelas maiores</a:t>
            </a:r>
          </a:p>
        </p:txBody>
      </p:sp>
      <p:pic>
        <p:nvPicPr>
          <p:cNvPr id="11267" name="Picture 4" descr="Escala_0411">
            <a:extLst>
              <a:ext uri="{FF2B5EF4-FFF2-40B4-BE49-F238E27FC236}">
                <a16:creationId xmlns:a16="http://schemas.microsoft.com/office/drawing/2014/main" id="{6D124E4E-F3D4-CBFE-269A-591F8AF452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966788"/>
            <a:ext cx="8424863" cy="5891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Pixel">
  <a:themeElements>
    <a:clrScheme name="Pixel 12">
      <a:dk1>
        <a:srgbClr val="000000"/>
      </a:dk1>
      <a:lt1>
        <a:srgbClr val="FFFFFF"/>
      </a:lt1>
      <a:dk2>
        <a:srgbClr val="000000"/>
      </a:dk2>
      <a:lt2>
        <a:srgbClr val="00007D"/>
      </a:lt2>
      <a:accent1>
        <a:srgbClr val="9999FF"/>
      </a:accent1>
      <a:accent2>
        <a:srgbClr val="9999CC"/>
      </a:accent2>
      <a:accent3>
        <a:srgbClr val="FFFFFF"/>
      </a:accent3>
      <a:accent4>
        <a:srgbClr val="000000"/>
      </a:accent4>
      <a:accent5>
        <a:srgbClr val="CACAFF"/>
      </a:accent5>
      <a:accent6>
        <a:srgbClr val="8A8AB9"/>
      </a:accent6>
      <a:hlink>
        <a:srgbClr val="666699"/>
      </a:hlink>
      <a:folHlink>
        <a:srgbClr val="CCCCE6"/>
      </a:folHlink>
    </a:clrScheme>
    <a:fontScheme name="Pixe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ixel 1">
        <a:dk1>
          <a:srgbClr val="0066FF"/>
        </a:dk1>
        <a:lt1>
          <a:srgbClr val="FFFFFF"/>
        </a:lt1>
        <a:dk2>
          <a:srgbClr val="000066"/>
        </a:dk2>
        <a:lt2>
          <a:srgbClr val="FFFFFF"/>
        </a:lt2>
        <a:accent1>
          <a:srgbClr val="6699FF"/>
        </a:accent1>
        <a:accent2>
          <a:srgbClr val="3333FF"/>
        </a:accent2>
        <a:accent3>
          <a:srgbClr val="AAAAB8"/>
        </a:accent3>
        <a:accent4>
          <a:srgbClr val="DADADA"/>
        </a:accent4>
        <a:accent5>
          <a:srgbClr val="B8CAFF"/>
        </a:accent5>
        <a:accent6>
          <a:srgbClr val="2D2DE7"/>
        </a:accent6>
        <a:hlink>
          <a:srgbClr val="FFCC00"/>
        </a:hlink>
        <a:folHlink>
          <a:srgbClr val="00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2">
        <a:dk1>
          <a:srgbClr val="009999"/>
        </a:dk1>
        <a:lt1>
          <a:srgbClr val="FFFFFF"/>
        </a:lt1>
        <a:dk2>
          <a:srgbClr val="334B49"/>
        </a:dk2>
        <a:lt2>
          <a:srgbClr val="FFFFFF"/>
        </a:lt2>
        <a:accent1>
          <a:srgbClr val="33CCCC"/>
        </a:accent1>
        <a:accent2>
          <a:srgbClr val="008080"/>
        </a:accent2>
        <a:accent3>
          <a:srgbClr val="ADB1B1"/>
        </a:accent3>
        <a:accent4>
          <a:srgbClr val="DADADA"/>
        </a:accent4>
        <a:accent5>
          <a:srgbClr val="ADE2E2"/>
        </a:accent5>
        <a:accent6>
          <a:srgbClr val="007373"/>
        </a:accent6>
        <a:hlink>
          <a:srgbClr val="FFCC00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3">
        <a:dk1>
          <a:srgbClr val="006699"/>
        </a:dk1>
        <a:lt1>
          <a:srgbClr val="FFFFFF"/>
        </a:lt1>
        <a:dk2>
          <a:srgbClr val="333399"/>
        </a:dk2>
        <a:lt2>
          <a:srgbClr val="FFFFFF"/>
        </a:lt2>
        <a:accent1>
          <a:srgbClr val="0099CC"/>
        </a:accent1>
        <a:accent2>
          <a:srgbClr val="0386AF"/>
        </a:accent2>
        <a:accent3>
          <a:srgbClr val="ADADCA"/>
        </a:accent3>
        <a:accent4>
          <a:srgbClr val="DADADA"/>
        </a:accent4>
        <a:accent5>
          <a:srgbClr val="AACAE2"/>
        </a:accent5>
        <a:accent6>
          <a:srgbClr val="02799E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4">
        <a:dk1>
          <a:srgbClr val="008080"/>
        </a:dk1>
        <a:lt1>
          <a:srgbClr val="FFFFFF"/>
        </a:lt1>
        <a:dk2>
          <a:srgbClr val="2F978D"/>
        </a:dk2>
        <a:lt2>
          <a:srgbClr val="FFFFFF"/>
        </a:lt2>
        <a:accent1>
          <a:srgbClr val="0099FF"/>
        </a:accent1>
        <a:accent2>
          <a:srgbClr val="009999"/>
        </a:accent2>
        <a:accent3>
          <a:srgbClr val="ADC9C5"/>
        </a:accent3>
        <a:accent4>
          <a:srgbClr val="DADADA"/>
        </a:accent4>
        <a:accent5>
          <a:srgbClr val="AACAFF"/>
        </a:accent5>
        <a:accent6>
          <a:srgbClr val="008A8A"/>
        </a:accent6>
        <a:hlink>
          <a:srgbClr val="FFFFCC"/>
        </a:hlink>
        <a:folHlink>
          <a:srgbClr val="70CAC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5">
        <a:dk1>
          <a:srgbClr val="822504"/>
        </a:dk1>
        <a:lt1>
          <a:srgbClr val="FFFFFF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9E2A06"/>
        </a:accent2>
        <a:accent3>
          <a:srgbClr val="ADAAAA"/>
        </a:accent3>
        <a:accent4>
          <a:srgbClr val="DADADA"/>
        </a:accent4>
        <a:accent5>
          <a:srgbClr val="FFCAAA"/>
        </a:accent5>
        <a:accent6>
          <a:srgbClr val="8F2505"/>
        </a:accent6>
        <a:hlink>
          <a:srgbClr val="FF3300"/>
        </a:hlink>
        <a:folHlink>
          <a:srgbClr val="7C07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6">
        <a:dk1>
          <a:srgbClr val="336600"/>
        </a:dk1>
        <a:lt1>
          <a:srgbClr val="FFFFFF"/>
        </a:lt1>
        <a:dk2>
          <a:srgbClr val="4A7911"/>
        </a:dk2>
        <a:lt2>
          <a:srgbClr val="FFFFFF"/>
        </a:lt2>
        <a:accent1>
          <a:srgbClr val="666633"/>
        </a:accent1>
        <a:accent2>
          <a:srgbClr val="669900"/>
        </a:accent2>
        <a:accent3>
          <a:srgbClr val="B1BEAA"/>
        </a:accent3>
        <a:accent4>
          <a:srgbClr val="DADADA"/>
        </a:accent4>
        <a:accent5>
          <a:srgbClr val="B8B8AD"/>
        </a:accent5>
        <a:accent6>
          <a:srgbClr val="5C8A00"/>
        </a:accent6>
        <a:hlink>
          <a:srgbClr val="FFCC00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7">
        <a:dk1>
          <a:srgbClr val="000000"/>
        </a:dk1>
        <a:lt1>
          <a:srgbClr val="FFFFFF"/>
        </a:lt1>
        <a:dk2>
          <a:srgbClr val="000000"/>
        </a:dk2>
        <a:lt2>
          <a:srgbClr val="CC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8">
        <a:dk1>
          <a:srgbClr val="003300"/>
        </a:dk1>
        <a:lt1>
          <a:srgbClr val="FFFFFF"/>
        </a:lt1>
        <a:dk2>
          <a:srgbClr val="000000"/>
        </a:dk2>
        <a:lt2>
          <a:srgbClr val="336600"/>
        </a:lt2>
        <a:accent1>
          <a:srgbClr val="CCCC00"/>
        </a:accent1>
        <a:accent2>
          <a:srgbClr val="669900"/>
        </a:accent2>
        <a:accent3>
          <a:srgbClr val="FFFFFF"/>
        </a:accent3>
        <a:accent4>
          <a:srgbClr val="002A00"/>
        </a:accent4>
        <a:accent5>
          <a:srgbClr val="E2E2AA"/>
        </a:accent5>
        <a:accent6>
          <a:srgbClr val="5C8A00"/>
        </a:accent6>
        <a:hlink>
          <a:srgbClr val="3333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9">
        <a:dk1>
          <a:srgbClr val="000000"/>
        </a:dk1>
        <a:lt1>
          <a:srgbClr val="FFFFFF"/>
        </a:lt1>
        <a:dk2>
          <a:srgbClr val="000000"/>
        </a:dk2>
        <a:lt2>
          <a:srgbClr val="440044"/>
        </a:lt2>
        <a:accent1>
          <a:srgbClr val="FFCCCC"/>
        </a:accent1>
        <a:accent2>
          <a:srgbClr val="790571"/>
        </a:accent2>
        <a:accent3>
          <a:srgbClr val="FFFFFF"/>
        </a:accent3>
        <a:accent4>
          <a:srgbClr val="000000"/>
        </a:accent4>
        <a:accent5>
          <a:srgbClr val="FFE2E2"/>
        </a:accent5>
        <a:accent6>
          <a:srgbClr val="6D0466"/>
        </a:accent6>
        <a:hlink>
          <a:srgbClr val="993366"/>
        </a:hlink>
        <a:folHlink>
          <a:srgbClr val="9F83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0">
        <a:dk1>
          <a:srgbClr val="000000"/>
        </a:dk1>
        <a:lt1>
          <a:srgbClr val="FFFFFF"/>
        </a:lt1>
        <a:dk2>
          <a:srgbClr val="000000"/>
        </a:dk2>
        <a:lt2>
          <a:srgbClr val="FF9900"/>
        </a:lt2>
        <a:accent1>
          <a:srgbClr val="FFCC99"/>
        </a:accent1>
        <a:accent2>
          <a:srgbClr val="FBA313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39310"/>
        </a:accent6>
        <a:hlink>
          <a:srgbClr val="CC3300"/>
        </a:hlink>
        <a:folHlink>
          <a:srgbClr val="FCC6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1">
        <a:dk1>
          <a:srgbClr val="000000"/>
        </a:dk1>
        <a:lt1>
          <a:srgbClr val="FFFFFF"/>
        </a:lt1>
        <a:dk2>
          <a:srgbClr val="000000"/>
        </a:dk2>
        <a:lt2>
          <a:srgbClr val="779F92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2">
        <a:dk1>
          <a:srgbClr val="000000"/>
        </a:dk1>
        <a:lt1>
          <a:srgbClr val="FFFFFF"/>
        </a:lt1>
        <a:dk2>
          <a:srgbClr val="000000"/>
        </a:dk2>
        <a:lt2>
          <a:srgbClr val="00007D"/>
        </a:lt2>
        <a:accent1>
          <a:srgbClr val="9999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8A8AB9"/>
        </a:accent6>
        <a:hlink>
          <a:srgbClr val="666699"/>
        </a:hlink>
        <a:folHlink>
          <a:srgbClr val="CCCC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Pixel</Template>
  <TotalTime>184</TotalTime>
  <Words>675</Words>
  <Application>Microsoft Office PowerPoint</Application>
  <PresentationFormat>Apresentação na tela (4:3)</PresentationFormat>
  <Paragraphs>50</Paragraphs>
  <Slides>29</Slides>
  <Notes>0</Notes>
  <HiddenSlides>0</HiddenSlides>
  <MMClips>1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29</vt:i4>
      </vt:variant>
    </vt:vector>
  </HeadingPairs>
  <TitlesOfParts>
    <vt:vector size="35" baseType="lpstr">
      <vt:lpstr>Arial</vt:lpstr>
      <vt:lpstr>Wingdings</vt:lpstr>
      <vt:lpstr>Calibri</vt:lpstr>
      <vt:lpstr>Arial Black</vt:lpstr>
      <vt:lpstr>Times New Roman</vt:lpstr>
      <vt:lpstr>Pixel</vt:lpstr>
      <vt:lpstr>A Extensão do Universo</vt:lpstr>
      <vt:lpstr>Concepções antigas</vt:lpstr>
      <vt:lpstr>Concepções antigas</vt:lpstr>
      <vt:lpstr>Concepções  antigas</vt:lpstr>
      <vt:lpstr>Concepção moderna</vt:lpstr>
      <vt:lpstr>Os planetas rochosos do Sistema Solar</vt:lpstr>
      <vt:lpstr>Os gigantes gasosos</vt:lpstr>
      <vt:lpstr>O Sistema solar</vt:lpstr>
      <vt:lpstr>Outras estrelas maiores</vt:lpstr>
      <vt:lpstr>Sírius</vt:lpstr>
      <vt:lpstr>Estrelas um “pouco” maiores...</vt:lpstr>
      <vt:lpstr>Antares</vt:lpstr>
      <vt:lpstr>Betelgeuse</vt:lpstr>
      <vt:lpstr>Viajando pelo Universo a partir da Terra</vt:lpstr>
      <vt:lpstr>O Sol e estrelas num raio de 12,5 anos-luz</vt:lpstr>
      <vt:lpstr>Nossa vizinhaça – 250 anos-luz de raio</vt:lpstr>
      <vt:lpstr>O braço de Orion – raio de 5000 anos-luz</vt:lpstr>
      <vt:lpstr>Apresentação do PowerPoint</vt:lpstr>
      <vt:lpstr>Apresentação do PowerPoint</vt:lpstr>
      <vt:lpstr>A Via-Láctea</vt:lpstr>
      <vt:lpstr>Apresentação do PowerPoint</vt:lpstr>
      <vt:lpstr>Apresentação do PowerPoint</vt:lpstr>
      <vt:lpstr>As gáláxias satélites</vt:lpstr>
      <vt:lpstr>Apresentação do PowerPoint</vt:lpstr>
      <vt:lpstr>O grupo local</vt:lpstr>
      <vt:lpstr>O superaglomerado de Virgem</vt:lpstr>
      <vt:lpstr>Os superaglomerados</vt:lpstr>
      <vt:lpstr>O Universos visível</vt:lpstr>
      <vt:lpstr>Apresentação do PowerPoint</vt:lpstr>
    </vt:vector>
  </TitlesOfParts>
  <Company>FAVED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Extensão do Universo</dc:title>
  <dc:creator>ccc</dc:creator>
  <cp:lastModifiedBy>Claudio Camargo Coelho</cp:lastModifiedBy>
  <cp:revision>27</cp:revision>
  <dcterms:created xsi:type="dcterms:W3CDTF">2006-08-31T17:34:59Z</dcterms:created>
  <dcterms:modified xsi:type="dcterms:W3CDTF">2026-08-24T20:40:16Z</dcterms:modified>
</cp:coreProperties>
</file>